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460" r:id="rId4"/>
    <p:sldId id="462" r:id="rId5"/>
    <p:sldId id="471" r:id="rId6"/>
    <p:sldId id="463" r:id="rId7"/>
    <p:sldId id="472" r:id="rId8"/>
    <p:sldId id="464" r:id="rId9"/>
    <p:sldId id="278"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62"/>
            <p14:sldId id="471"/>
            <p14:sldId id="463"/>
            <p14:sldId id="472"/>
            <p14:sldId id="464"/>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107" d="100"/>
          <a:sy n="107" d="100"/>
        </p:scale>
        <p:origin x="-96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Normed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Normed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Normed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Normed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12" Type="http://schemas.openxmlformats.org/officeDocument/2006/relationships/image" Target="../media/image9.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6.wmf"/><Relationship Id="rId3" Type="http://schemas.microsoft.com/office/2007/relationships/media" Target="../media/media4.wav"/><Relationship Id="rId7" Type="http://schemas.openxmlformats.org/officeDocument/2006/relationships/image" Target="../media/image13.wmf"/><Relationship Id="rId12" Type="http://schemas.openxmlformats.org/officeDocument/2006/relationships/oleObject" Target="../embeddings/oleObject7.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4.wav"/><Relationship Id="rId9" Type="http://schemas.openxmlformats.org/officeDocument/2006/relationships/image" Target="../media/image14.wm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0.wmf"/><Relationship Id="rId3" Type="http://schemas.microsoft.com/office/2007/relationships/media" Target="../media/media5.wav"/><Relationship Id="rId7" Type="http://schemas.openxmlformats.org/officeDocument/2006/relationships/image" Target="../media/image17.wmf"/><Relationship Id="rId12" Type="http://schemas.openxmlformats.org/officeDocument/2006/relationships/oleObject" Target="../embeddings/oleObject11.bin"/><Relationship Id="rId2" Type="http://schemas.openxmlformats.org/officeDocument/2006/relationships/tags" Target="../tags/tag3.xml"/><Relationship Id="rId16" Type="http://schemas.openxmlformats.org/officeDocument/2006/relationships/image" Target="../media/image9.png"/><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21.wmf"/><Relationship Id="rId10" Type="http://schemas.openxmlformats.org/officeDocument/2006/relationships/oleObject" Target="../embeddings/oleObject10.bin"/><Relationship Id="rId4" Type="http://schemas.openxmlformats.org/officeDocument/2006/relationships/audio" Target="../media/media5.wav"/><Relationship Id="rId9" Type="http://schemas.openxmlformats.org/officeDocument/2006/relationships/image" Target="../media/image18.wmf"/><Relationship Id="rId14"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8" Type="http://schemas.openxmlformats.org/officeDocument/2006/relationships/image" Target="../media/image22.wmf"/><Relationship Id="rId3" Type="http://schemas.microsoft.com/office/2007/relationships/media" Target="../media/media6.wav"/><Relationship Id="rId7" Type="http://schemas.openxmlformats.org/officeDocument/2006/relationships/oleObject" Target="../embeddings/oleObject13.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6.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4.wmf"/><Relationship Id="rId3" Type="http://schemas.microsoft.com/office/2007/relationships/media" Target="../media/media7.wav"/><Relationship Id="rId7" Type="http://schemas.openxmlformats.org/officeDocument/2006/relationships/oleObject" Target="../embeddings/oleObject14.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7.wav"/><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4.2 Other norms for</a:t>
            </a:r>
            <a:br>
              <a:rPr lang="en-US" dirty="0" smtClean="0"/>
            </a:br>
            <a:r>
              <a:rPr lang="en-US" dirty="0" smtClean="0"/>
              <a:t>finite-dimensional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871"/>
    </mc:Choice>
    <mc:Fallback>
      <p:transition spd="slow" advTm="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https://en.wikipedia.org/wiki/Norm_(mathematics)</a:t>
            </a:r>
            <a:endParaRPr lang="en-CA"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105"/>
    </mc:Choice>
    <mc:Fallback>
      <p:transition spd="slow" advTm="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814"/>
    </mc:Choice>
    <mc:Fallback>
      <p:transition spd="slow" advTm="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134"/>
    </mc:Choice>
    <mc:Fallback>
      <p:transition spd="slow" advTm="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577"/>
    </mc:Choice>
    <mc:Fallback>
      <p:transition spd="slow" advTm="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a:t>
            </a:r>
            <a:r>
              <a:rPr lang="en-US" dirty="0" smtClean="0"/>
              <a:t>1-norm and the infinity-norm </a:t>
            </a:r>
            <a:r>
              <a:rPr lang="en-US" dirty="0" smtClean="0"/>
              <a:t>for finite-dimensional vectors </a:t>
            </a:r>
            <a:r>
              <a:rPr lang="en-US" b="1" dirty="0" smtClean="0"/>
              <a:t>R</a:t>
            </a:r>
            <a:r>
              <a:rPr lang="en-US" i="1" baseline="30000" dirty="0" smtClean="0"/>
              <a:t>n</a:t>
            </a:r>
            <a:r>
              <a:rPr lang="en-US" dirty="0" smtClean="0"/>
              <a:t> and </a:t>
            </a:r>
            <a:r>
              <a:rPr lang="en-US" b="1" dirty="0" smtClean="0"/>
              <a:t>C</a:t>
            </a:r>
            <a:r>
              <a:rPr lang="en-US" i="1" baseline="30000" dirty="0" smtClean="0"/>
              <a:t>n</a:t>
            </a:r>
          </a:p>
          <a:p>
            <a:pPr lvl="1"/>
            <a:r>
              <a:rPr lang="en-US" dirty="0" smtClean="0"/>
              <a:t>Observe they continue to satisfy the properties of a norm</a:t>
            </a:r>
          </a:p>
          <a:p>
            <a:pPr lvl="1"/>
            <a:r>
              <a:rPr lang="en-US" dirty="0"/>
              <a:t>Explain their </a:t>
            </a:r>
            <a:r>
              <a:rPr lang="en-US" dirty="0" smtClean="0"/>
              <a:t>application</a:t>
            </a:r>
            <a:endParaRPr lang="en-US" dirty="0"/>
          </a:p>
          <a:p>
            <a:pPr lvl="1"/>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0942"/>
    </mc:Choice>
    <mc:Fallback>
      <p:transition spd="slow" advTm="3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  we will </a:t>
            </a:r>
            <a:r>
              <a:rPr lang="en-US" dirty="0" smtClean="0"/>
              <a:t>define</a:t>
            </a:r>
          </a:p>
          <a:p>
            <a:endParaRPr lang="en-US" dirty="0"/>
          </a:p>
          <a:p>
            <a:pPr marL="0" indent="0">
              <a:buNone/>
            </a:pPr>
            <a:r>
              <a:rPr lang="en-US" dirty="0" smtClean="0"/>
              <a:t>	The 1-norm</a:t>
            </a:r>
            <a:endParaRPr lang="en-US" dirty="0" smtClean="0"/>
          </a:p>
          <a:p>
            <a:pPr marL="0" indent="0">
              <a:buNone/>
            </a:pPr>
            <a:endParaRPr lang="en-US" dirty="0" smtClean="0"/>
          </a:p>
          <a:p>
            <a:pPr marL="0" indent="0">
              <a:buNone/>
            </a:pPr>
            <a:r>
              <a:rPr lang="en-US" dirty="0"/>
              <a:t>	The </a:t>
            </a:r>
            <a:r>
              <a:rPr lang="en-US" dirty="0" smtClean="0"/>
              <a:t>∞-norm</a:t>
            </a: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1549462000"/>
              </p:ext>
            </p:extLst>
          </p:nvPr>
        </p:nvGraphicFramePr>
        <p:xfrm>
          <a:off x="1189384" y="1653208"/>
          <a:ext cx="798513" cy="320675"/>
        </p:xfrm>
        <a:graphic>
          <a:graphicData uri="http://schemas.openxmlformats.org/presentationml/2006/ole">
            <mc:AlternateContent xmlns:mc="http://schemas.openxmlformats.org/markup-compatibility/2006">
              <mc:Choice xmlns:v="urn:schemas-microsoft-com:vml" Requires="v">
                <p:oleObj spid="_x0000_s147562" name="Equation" r:id="rId6" imgW="672840" imgH="291960" progId="Equation.DSMT4">
                  <p:embed/>
                </p:oleObj>
              </mc:Choice>
              <mc:Fallback>
                <p:oleObj name="Equation" r:id="rId6" imgW="672840" imgH="291960" progId="Equation.DSMT4">
                  <p:embed/>
                  <p:pic>
                    <p:nvPicPr>
                      <p:cNvPr id="0" name="Object 6"/>
                      <p:cNvPicPr>
                        <a:picLocks noChangeAspect="1" noChangeArrowheads="1"/>
                      </p:cNvPicPr>
                      <p:nvPr/>
                    </p:nvPicPr>
                    <p:blipFill>
                      <a:blip r:embed="rId7"/>
                      <a:srcRect/>
                      <a:stretch>
                        <a:fillRect/>
                      </a:stretch>
                    </p:blipFill>
                    <p:spPr bwMode="auto">
                      <a:xfrm>
                        <a:off x="1189384" y="1653208"/>
                        <a:ext cx="7985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08014069"/>
              </p:ext>
            </p:extLst>
          </p:nvPr>
        </p:nvGraphicFramePr>
        <p:xfrm>
          <a:off x="3827463" y="2286000"/>
          <a:ext cx="1506537" cy="752475"/>
        </p:xfrm>
        <a:graphic>
          <a:graphicData uri="http://schemas.openxmlformats.org/presentationml/2006/ole">
            <mc:AlternateContent xmlns:mc="http://schemas.openxmlformats.org/markup-compatibility/2006">
              <mc:Choice xmlns:v="urn:schemas-microsoft-com:vml" Requires="v">
                <p:oleObj spid="_x0000_s147563" name="Equation" r:id="rId8" imgW="1269720" imgH="685800" progId="Equation.DSMT4">
                  <p:embed/>
                </p:oleObj>
              </mc:Choice>
              <mc:Fallback>
                <p:oleObj name="Equation" r:id="rId8" imgW="1269720" imgH="685800" progId="Equation.DSMT4">
                  <p:embed/>
                  <p:pic>
                    <p:nvPicPr>
                      <p:cNvPr id="0" name=""/>
                      <p:cNvPicPr>
                        <a:picLocks noChangeAspect="1" noChangeArrowheads="1"/>
                      </p:cNvPicPr>
                      <p:nvPr/>
                    </p:nvPicPr>
                    <p:blipFill>
                      <a:blip r:embed="rId9"/>
                      <a:srcRect/>
                      <a:stretch>
                        <a:fillRect/>
                      </a:stretch>
                    </p:blipFill>
                    <p:spPr bwMode="auto">
                      <a:xfrm>
                        <a:off x="3827463" y="2286000"/>
                        <a:ext cx="15065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043374372"/>
              </p:ext>
            </p:extLst>
          </p:nvPr>
        </p:nvGraphicFramePr>
        <p:xfrm>
          <a:off x="3848101" y="3227034"/>
          <a:ext cx="1943099" cy="515938"/>
        </p:xfrm>
        <a:graphic>
          <a:graphicData uri="http://schemas.openxmlformats.org/presentationml/2006/ole">
            <mc:AlternateContent xmlns:mc="http://schemas.openxmlformats.org/markup-compatibility/2006">
              <mc:Choice xmlns:v="urn:schemas-microsoft-com:vml" Requires="v">
                <p:oleObj spid="_x0000_s147564" name="Equation" r:id="rId10" imgW="1777680" imgH="469800" progId="Equation.DSMT4">
                  <p:embed/>
                </p:oleObj>
              </mc:Choice>
              <mc:Fallback>
                <p:oleObj name="Equation" r:id="rId10" imgW="1777680" imgH="469800" progId="Equation.DSMT4">
                  <p:embed/>
                  <p:pic>
                    <p:nvPicPr>
                      <p:cNvPr id="0" name=""/>
                      <p:cNvPicPr>
                        <a:picLocks noChangeAspect="1" noChangeArrowheads="1"/>
                      </p:cNvPicPr>
                      <p:nvPr/>
                    </p:nvPicPr>
                    <p:blipFill>
                      <a:blip r:embed="rId11"/>
                      <a:srcRect/>
                      <a:stretch>
                        <a:fillRect/>
                      </a:stretch>
                    </p:blipFill>
                    <p:spPr bwMode="auto">
                      <a:xfrm>
                        <a:off x="3848101" y="3227034"/>
                        <a:ext cx="1943099" cy="515938"/>
                      </a:xfrm>
                      <a:prstGeom prst="rect">
                        <a:avLst/>
                      </a:prstGeom>
                      <a:noFill/>
                      <a:ln>
                        <a:noFill/>
                      </a:ln>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44543"/>
    </mc:Choice>
    <mc:Fallback>
      <p:transition spd="slow" advTm="4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endParaRPr lang="en-US" dirty="0" smtClean="0"/>
          </a:p>
          <a:p>
            <a:endParaRPr lang="en-US" dirty="0"/>
          </a:p>
          <a:p>
            <a:r>
              <a:rPr lang="en-US" dirty="0" smtClean="0"/>
              <a:t>Thus, if                           , then  </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1078457083"/>
              </p:ext>
            </p:extLst>
          </p:nvPr>
        </p:nvGraphicFramePr>
        <p:xfrm>
          <a:off x="1913413" y="1524000"/>
          <a:ext cx="1491298" cy="2268378"/>
        </p:xfrm>
        <a:graphic>
          <a:graphicData uri="http://schemas.openxmlformats.org/presentationml/2006/ole">
            <mc:AlternateContent xmlns:mc="http://schemas.openxmlformats.org/markup-compatibility/2006">
              <mc:Choice xmlns:v="urn:schemas-microsoft-com:vml" Requires="v">
                <p:oleObj spid="_x0000_s196706" name="Equation" r:id="rId6" imgW="1143000" imgH="1879560" progId="Equation.DSMT4">
                  <p:embed/>
                </p:oleObj>
              </mc:Choice>
              <mc:Fallback>
                <p:oleObj name="Equation" r:id="rId6" imgW="1143000" imgH="1879560" progId="Equation.DSMT4">
                  <p:embed/>
                  <p:pic>
                    <p:nvPicPr>
                      <p:cNvPr id="0" name=""/>
                      <p:cNvPicPr>
                        <a:picLocks noChangeAspect="1" noChangeArrowheads="1"/>
                      </p:cNvPicPr>
                      <p:nvPr/>
                    </p:nvPicPr>
                    <p:blipFill>
                      <a:blip r:embed="rId7"/>
                      <a:srcRect/>
                      <a:stretch>
                        <a:fillRect/>
                      </a:stretch>
                    </p:blipFill>
                    <p:spPr bwMode="auto">
                      <a:xfrm>
                        <a:off x="1913413" y="1524000"/>
                        <a:ext cx="1491298" cy="226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681720961"/>
              </p:ext>
            </p:extLst>
          </p:nvPr>
        </p:nvGraphicFramePr>
        <p:xfrm>
          <a:off x="2348948" y="5880100"/>
          <a:ext cx="1308100" cy="444500"/>
        </p:xfrm>
        <a:graphic>
          <a:graphicData uri="http://schemas.openxmlformats.org/presentationml/2006/ole">
            <mc:AlternateContent xmlns:mc="http://schemas.openxmlformats.org/markup-compatibility/2006">
              <mc:Choice xmlns:v="urn:schemas-microsoft-com:vml" Requires="v">
                <p:oleObj spid="_x0000_s196707" name="Equation" r:id="rId8" imgW="1002960" imgH="368280" progId="Equation.DSMT4">
                  <p:embed/>
                </p:oleObj>
              </mc:Choice>
              <mc:Fallback>
                <p:oleObj name="Equation" r:id="rId8" imgW="1002960" imgH="368280" progId="Equation.DSMT4">
                  <p:embed/>
                  <p:pic>
                    <p:nvPicPr>
                      <p:cNvPr id="0" name=""/>
                      <p:cNvPicPr>
                        <a:picLocks noChangeAspect="1" noChangeArrowheads="1"/>
                      </p:cNvPicPr>
                      <p:nvPr/>
                    </p:nvPicPr>
                    <p:blipFill>
                      <a:blip r:embed="rId9"/>
                      <a:srcRect/>
                      <a:stretch>
                        <a:fillRect/>
                      </a:stretch>
                    </p:blipFill>
                    <p:spPr bwMode="auto">
                      <a:xfrm>
                        <a:off x="2348948" y="5880100"/>
                        <a:ext cx="1308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001049199"/>
              </p:ext>
            </p:extLst>
          </p:nvPr>
        </p:nvGraphicFramePr>
        <p:xfrm>
          <a:off x="2362200" y="5270500"/>
          <a:ext cx="4538663" cy="444500"/>
        </p:xfrm>
        <a:graphic>
          <a:graphicData uri="http://schemas.openxmlformats.org/presentationml/2006/ole">
            <mc:AlternateContent xmlns:mc="http://schemas.openxmlformats.org/markup-compatibility/2006">
              <mc:Choice xmlns:v="urn:schemas-microsoft-com:vml" Requires="v">
                <p:oleObj spid="_x0000_s196708" name="Equation" r:id="rId10" imgW="3479760" imgH="368280" progId="Equation.DSMT4">
                  <p:embed/>
                </p:oleObj>
              </mc:Choice>
              <mc:Fallback>
                <p:oleObj name="Equation" r:id="rId10" imgW="3479760" imgH="368280" progId="Equation.DSMT4">
                  <p:embed/>
                  <p:pic>
                    <p:nvPicPr>
                      <p:cNvPr id="0" name=""/>
                      <p:cNvPicPr>
                        <a:picLocks noChangeAspect="1" noChangeArrowheads="1"/>
                      </p:cNvPicPr>
                      <p:nvPr/>
                    </p:nvPicPr>
                    <p:blipFill>
                      <a:blip r:embed="rId11"/>
                      <a:srcRect/>
                      <a:stretch>
                        <a:fillRect/>
                      </a:stretch>
                    </p:blipFill>
                    <p:spPr bwMode="auto">
                      <a:xfrm>
                        <a:off x="2362200" y="5270500"/>
                        <a:ext cx="45386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629018504"/>
              </p:ext>
            </p:extLst>
          </p:nvPr>
        </p:nvGraphicFramePr>
        <p:xfrm>
          <a:off x="2335833" y="4127500"/>
          <a:ext cx="5184775" cy="981075"/>
        </p:xfrm>
        <a:graphic>
          <a:graphicData uri="http://schemas.openxmlformats.org/presentationml/2006/ole">
            <mc:AlternateContent xmlns:mc="http://schemas.openxmlformats.org/markup-compatibility/2006">
              <mc:Choice xmlns:v="urn:schemas-microsoft-com:vml" Requires="v">
                <p:oleObj spid="_x0000_s196709" name="Equation" r:id="rId12" imgW="3974760" imgH="812520" progId="Equation.DSMT4">
                  <p:embed/>
                </p:oleObj>
              </mc:Choice>
              <mc:Fallback>
                <p:oleObj name="Equation" r:id="rId12" imgW="3974760" imgH="812520" progId="Equation.DSMT4">
                  <p:embed/>
                  <p:pic>
                    <p:nvPicPr>
                      <p:cNvPr id="0" name=""/>
                      <p:cNvPicPr>
                        <a:picLocks noChangeAspect="1" noChangeArrowheads="1"/>
                      </p:cNvPicPr>
                      <p:nvPr/>
                    </p:nvPicPr>
                    <p:blipFill>
                      <a:blip r:embed="rId13"/>
                      <a:srcRect/>
                      <a:stretch>
                        <a:fillRect/>
                      </a:stretch>
                    </p:blipFill>
                    <p:spPr bwMode="auto">
                      <a:xfrm>
                        <a:off x="2335833" y="4127500"/>
                        <a:ext cx="51847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80854631"/>
      </p:ext>
    </p:extLst>
  </p:cSld>
  <p:clrMapOvr>
    <a:masterClrMapping/>
  </p:clrMapOvr>
  <mc:AlternateContent xmlns:mc="http://schemas.openxmlformats.org/markup-compatibility/2006">
    <mc:Choice xmlns:p14="http://schemas.microsoft.com/office/powerpoint/2010/main" Requires="p14">
      <p:transition spd="slow" p14:dur="2000" advTm="52916"/>
    </mc:Choice>
    <mc:Fallback>
      <p:transition spd="slow" advTm="5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Both of these also satisfy the three properties:</a:t>
            </a:r>
          </a:p>
          <a:p>
            <a:endParaRPr lang="en-US" dirty="0"/>
          </a:p>
          <a:p>
            <a:pPr marL="0" indent="0">
              <a:buNone/>
            </a:pPr>
            <a:r>
              <a:rPr lang="en-US" dirty="0"/>
              <a:t>	 </a:t>
            </a:r>
            <a:r>
              <a:rPr lang="en-US" dirty="0" smtClean="0"/>
              <a:t>	         and                      if and only if  </a:t>
            </a:r>
            <a:r>
              <a:rPr lang="en-US" b="1" dirty="0" smtClean="0"/>
              <a:t>u </a:t>
            </a:r>
            <a:r>
              <a:rPr lang="en-US" dirty="0" smtClean="0"/>
              <a:t>= </a:t>
            </a:r>
            <a:r>
              <a:rPr lang="en-US" b="1" dirty="0" smtClean="0"/>
              <a:t>0</a:t>
            </a:r>
          </a:p>
          <a:p>
            <a:pPr marL="0" indent="0">
              <a:buNone/>
            </a:pPr>
            <a:endParaRPr lang="en-US" b="1" dirty="0"/>
          </a:p>
          <a:p>
            <a:pPr marL="0" indent="0">
              <a:buNone/>
            </a:pPr>
            <a:endParaRPr lang="en-US" b="1" dirty="0" smtClean="0"/>
          </a:p>
          <a:p>
            <a:pPr marL="0" indent="0">
              <a:buNone/>
            </a:pPr>
            <a:r>
              <a:rPr lang="en-US" b="1" dirty="0"/>
              <a:t>	</a:t>
            </a:r>
            <a:endParaRPr lang="en-US" dirty="0" smtClean="0"/>
          </a:p>
          <a:p>
            <a:pPr marL="0" indent="0">
              <a:buNone/>
            </a:pPr>
            <a:endParaRPr lang="en-US" dirty="0" smtClean="0"/>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9" name="Object 18"/>
          <p:cNvGraphicFramePr>
            <a:graphicFrameLocks noChangeAspect="1"/>
          </p:cNvGraphicFramePr>
          <p:nvPr>
            <p:extLst>
              <p:ext uri="{D42A27DB-BD31-4B8C-83A1-F6EECF244321}">
                <p14:modId xmlns:p14="http://schemas.microsoft.com/office/powerpoint/2010/main" val="3791815513"/>
              </p:ext>
            </p:extLst>
          </p:nvPr>
        </p:nvGraphicFramePr>
        <p:xfrm>
          <a:off x="6019800" y="3581400"/>
          <a:ext cx="2108200" cy="1338263"/>
        </p:xfrm>
        <a:graphic>
          <a:graphicData uri="http://schemas.openxmlformats.org/presentationml/2006/ole">
            <mc:AlternateContent xmlns:mc="http://schemas.openxmlformats.org/markup-compatibility/2006">
              <mc:Choice xmlns:v="urn:schemas-microsoft-com:vml" Requires="v">
                <p:oleObj spid="_x0000_s206885" name="Equation" r:id="rId6" imgW="1777680" imgH="1218960" progId="Equation.DSMT4">
                  <p:embed/>
                </p:oleObj>
              </mc:Choice>
              <mc:Fallback>
                <p:oleObj name="Equation" r:id="rId6" imgW="1777680" imgH="1218960" progId="Equation.DSMT4">
                  <p:embed/>
                  <p:pic>
                    <p:nvPicPr>
                      <p:cNvPr id="0" name=""/>
                      <p:cNvPicPr>
                        <a:picLocks noChangeAspect="1" noChangeArrowheads="1"/>
                      </p:cNvPicPr>
                      <p:nvPr/>
                    </p:nvPicPr>
                    <p:blipFill>
                      <a:blip r:embed="rId7"/>
                      <a:srcRect/>
                      <a:stretch>
                        <a:fillRect/>
                      </a:stretch>
                    </p:blipFill>
                    <p:spPr bwMode="auto">
                      <a:xfrm>
                        <a:off x="6019800" y="3581400"/>
                        <a:ext cx="21082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62166960"/>
              </p:ext>
            </p:extLst>
          </p:nvPr>
        </p:nvGraphicFramePr>
        <p:xfrm>
          <a:off x="1752600" y="2209800"/>
          <a:ext cx="1009650" cy="893763"/>
        </p:xfrm>
        <a:graphic>
          <a:graphicData uri="http://schemas.openxmlformats.org/presentationml/2006/ole">
            <mc:AlternateContent xmlns:mc="http://schemas.openxmlformats.org/markup-compatibility/2006">
              <mc:Choice xmlns:v="urn:schemas-microsoft-com:vml" Requires="v">
                <p:oleObj spid="_x0000_s206886" name="Equation" r:id="rId8" imgW="850680" imgH="812520" progId="Equation.DSMT4">
                  <p:embed/>
                </p:oleObj>
              </mc:Choice>
              <mc:Fallback>
                <p:oleObj name="Equation" r:id="rId8" imgW="850680" imgH="812520" progId="Equation.DSMT4">
                  <p:embed/>
                  <p:pic>
                    <p:nvPicPr>
                      <p:cNvPr id="0" name=""/>
                      <p:cNvPicPr>
                        <a:picLocks noChangeAspect="1" noChangeArrowheads="1"/>
                      </p:cNvPicPr>
                      <p:nvPr/>
                    </p:nvPicPr>
                    <p:blipFill>
                      <a:blip r:embed="rId9"/>
                      <a:srcRect/>
                      <a:stretch>
                        <a:fillRect/>
                      </a:stretch>
                    </p:blipFill>
                    <p:spPr bwMode="auto">
                      <a:xfrm>
                        <a:off x="1752600" y="2209800"/>
                        <a:ext cx="10096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0017548"/>
              </p:ext>
            </p:extLst>
          </p:nvPr>
        </p:nvGraphicFramePr>
        <p:xfrm>
          <a:off x="3581400" y="2209800"/>
          <a:ext cx="1009650" cy="893763"/>
        </p:xfrm>
        <a:graphic>
          <a:graphicData uri="http://schemas.openxmlformats.org/presentationml/2006/ole">
            <mc:AlternateContent xmlns:mc="http://schemas.openxmlformats.org/markup-compatibility/2006">
              <mc:Choice xmlns:v="urn:schemas-microsoft-com:vml" Requires="v">
                <p:oleObj spid="_x0000_s206887" name="Equation" r:id="rId10" imgW="850680" imgH="812520" progId="Equation.DSMT4">
                  <p:embed/>
                </p:oleObj>
              </mc:Choice>
              <mc:Fallback>
                <p:oleObj name="Equation" r:id="rId10" imgW="850680" imgH="812520" progId="Equation.DSMT4">
                  <p:embed/>
                  <p:pic>
                    <p:nvPicPr>
                      <p:cNvPr id="0" name=""/>
                      <p:cNvPicPr>
                        <a:picLocks noChangeAspect="1" noChangeArrowheads="1"/>
                      </p:cNvPicPr>
                      <p:nvPr/>
                    </p:nvPicPr>
                    <p:blipFill>
                      <a:blip r:embed="rId11"/>
                      <a:srcRect/>
                      <a:stretch>
                        <a:fillRect/>
                      </a:stretch>
                    </p:blipFill>
                    <p:spPr bwMode="auto">
                      <a:xfrm>
                        <a:off x="3581400" y="2209800"/>
                        <a:ext cx="10096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66777337"/>
              </p:ext>
            </p:extLst>
          </p:nvPr>
        </p:nvGraphicFramePr>
        <p:xfrm>
          <a:off x="1636712" y="3505200"/>
          <a:ext cx="1868488" cy="893763"/>
        </p:xfrm>
        <a:graphic>
          <a:graphicData uri="http://schemas.openxmlformats.org/presentationml/2006/ole">
            <mc:AlternateContent xmlns:mc="http://schemas.openxmlformats.org/markup-compatibility/2006">
              <mc:Choice xmlns:v="urn:schemas-microsoft-com:vml" Requires="v">
                <p:oleObj spid="_x0000_s206888" name="Equation" r:id="rId12" imgW="1574640" imgH="812520" progId="Equation.DSMT4">
                  <p:embed/>
                </p:oleObj>
              </mc:Choice>
              <mc:Fallback>
                <p:oleObj name="Equation" r:id="rId12" imgW="1574640" imgH="812520" progId="Equation.DSMT4">
                  <p:embed/>
                  <p:pic>
                    <p:nvPicPr>
                      <p:cNvPr id="0" name=""/>
                      <p:cNvPicPr>
                        <a:picLocks noChangeAspect="1" noChangeArrowheads="1"/>
                      </p:cNvPicPr>
                      <p:nvPr/>
                    </p:nvPicPr>
                    <p:blipFill>
                      <a:blip r:embed="rId13"/>
                      <a:srcRect/>
                      <a:stretch>
                        <a:fillRect/>
                      </a:stretch>
                    </p:blipFill>
                    <p:spPr bwMode="auto">
                      <a:xfrm>
                        <a:off x="1636712" y="3505200"/>
                        <a:ext cx="18684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06591378"/>
              </p:ext>
            </p:extLst>
          </p:nvPr>
        </p:nvGraphicFramePr>
        <p:xfrm>
          <a:off x="1524000" y="4648200"/>
          <a:ext cx="2578100" cy="893763"/>
        </p:xfrm>
        <a:graphic>
          <a:graphicData uri="http://schemas.openxmlformats.org/presentationml/2006/ole">
            <mc:AlternateContent xmlns:mc="http://schemas.openxmlformats.org/markup-compatibility/2006">
              <mc:Choice xmlns:v="urn:schemas-microsoft-com:vml" Requires="v">
                <p:oleObj spid="_x0000_s206889" name="Equation" r:id="rId14" imgW="2171520" imgH="812520" progId="Equation.DSMT4">
                  <p:embed/>
                </p:oleObj>
              </mc:Choice>
              <mc:Fallback>
                <p:oleObj name="Equation" r:id="rId14" imgW="2171520" imgH="812520" progId="Equation.DSMT4">
                  <p:embed/>
                  <p:pic>
                    <p:nvPicPr>
                      <p:cNvPr id="0" name=""/>
                      <p:cNvPicPr>
                        <a:picLocks noChangeAspect="1" noChangeArrowheads="1"/>
                      </p:cNvPicPr>
                      <p:nvPr/>
                    </p:nvPicPr>
                    <p:blipFill>
                      <a:blip r:embed="rId15"/>
                      <a:srcRect/>
                      <a:stretch>
                        <a:fillRect/>
                      </a:stretch>
                    </p:blipFill>
                    <p:spPr bwMode="auto">
                      <a:xfrm>
                        <a:off x="1524000" y="4648200"/>
                        <a:ext cx="25781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33609560"/>
      </p:ext>
    </p:extLst>
  </p:cSld>
  <p:clrMapOvr>
    <a:masterClrMapping/>
  </p:clrMapOvr>
  <mc:AlternateContent xmlns:mc="http://schemas.openxmlformats.org/markup-compatibility/2006">
    <mc:Choice xmlns:p14="http://schemas.microsoft.com/office/powerpoint/2010/main" Requires="p14">
      <p:transition spd="slow" p14:dur="2000" advTm="132630"/>
    </mc:Choice>
    <mc:Fallback>
      <p:transition spd="slow" advTm="13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Why would an engineer use a different norm?</a:t>
            </a:r>
          </a:p>
          <a:p>
            <a:pPr lvl="1"/>
            <a:r>
              <a:rPr lang="en-US" dirty="0" smtClean="0"/>
              <a:t>Usually, engineers use </a:t>
            </a:r>
            <a:r>
              <a:rPr lang="en-US" dirty="0" smtClean="0"/>
              <a:t>the 2-norm</a:t>
            </a:r>
            <a:endParaRPr lang="en-US" dirty="0" smtClean="0"/>
          </a:p>
          <a:p>
            <a:pPr lvl="1"/>
            <a:r>
              <a:rPr lang="en-US" dirty="0" smtClean="0"/>
              <a:t>However, what if you’re a tourist in New York</a:t>
            </a:r>
          </a:p>
          <a:p>
            <a:pPr lvl="2"/>
            <a:r>
              <a:rPr lang="en-US" dirty="0" smtClean="0"/>
              <a:t>Is the distance 267 m or 382 m?  That is, </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19763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6292" t="8219" r="6675"/>
          <a:stretch/>
        </p:blipFill>
        <p:spPr bwMode="auto">
          <a:xfrm>
            <a:off x="2858610" y="3266983"/>
            <a:ext cx="4758431" cy="35148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a:off x="4500562" y="3866647"/>
            <a:ext cx="220980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495800" y="3875525"/>
            <a:ext cx="14054" cy="212472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479133" y="6000247"/>
            <a:ext cx="223122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97632" name="Object 197631"/>
          <p:cNvGraphicFramePr>
            <a:graphicFrameLocks noChangeAspect="1"/>
          </p:cNvGraphicFramePr>
          <p:nvPr>
            <p:extLst>
              <p:ext uri="{D42A27DB-BD31-4B8C-83A1-F6EECF244321}">
                <p14:modId xmlns:p14="http://schemas.microsoft.com/office/powerpoint/2010/main" val="904343763"/>
              </p:ext>
            </p:extLst>
          </p:nvPr>
        </p:nvGraphicFramePr>
        <p:xfrm>
          <a:off x="6071894" y="2769834"/>
          <a:ext cx="2292350" cy="403225"/>
        </p:xfrm>
        <a:graphic>
          <a:graphicData uri="http://schemas.openxmlformats.org/presentationml/2006/ole">
            <mc:AlternateContent xmlns:mc="http://schemas.openxmlformats.org/markup-compatibility/2006">
              <mc:Choice xmlns:v="urn:schemas-microsoft-com:vml" Requires="v">
                <p:oleObj spid="_x0000_s197647" name="Equation" r:id="rId7" imgW="1930320" imgH="368280" progId="Equation.DSMT4">
                  <p:embed/>
                </p:oleObj>
              </mc:Choice>
              <mc:Fallback>
                <p:oleObj name="Equation" r:id="rId7" imgW="1930320" imgH="368280" progId="Equation.DSMT4">
                  <p:embed/>
                  <p:pic>
                    <p:nvPicPr>
                      <p:cNvPr id="0" name="Object 15"/>
                      <p:cNvPicPr>
                        <a:picLocks noChangeAspect="1" noChangeArrowheads="1"/>
                      </p:cNvPicPr>
                      <p:nvPr/>
                    </p:nvPicPr>
                    <p:blipFill>
                      <a:blip r:embed="rId8"/>
                      <a:srcRect/>
                      <a:stretch>
                        <a:fillRect/>
                      </a:stretch>
                    </p:blipFill>
                    <p:spPr bwMode="auto">
                      <a:xfrm>
                        <a:off x="6071894" y="2769834"/>
                        <a:ext cx="22923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45752326"/>
      </p:ext>
    </p:extLst>
  </p:cSld>
  <p:clrMapOvr>
    <a:masterClrMapping/>
  </p:clrMapOvr>
  <mc:AlternateContent xmlns:mc="http://schemas.openxmlformats.org/markup-compatibility/2006">
    <mc:Choice xmlns:p14="http://schemas.microsoft.com/office/powerpoint/2010/main" Requires="p14">
      <p:transition spd="slow" p14:dur="2000" advTm="93687"/>
    </mc:Choice>
    <mc:Fallback>
      <p:transition spd="slow" advTm="9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7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Why would an engineer use a different norm?</a:t>
            </a:r>
          </a:p>
          <a:p>
            <a:pPr lvl="1"/>
            <a:r>
              <a:rPr lang="en-US" dirty="0" smtClean="0"/>
              <a:t>Consider moving the head of a 3-d printer</a:t>
            </a:r>
          </a:p>
          <a:p>
            <a:pPr lvl="1"/>
            <a:r>
              <a:rPr lang="en-US" dirty="0" smtClean="0"/>
              <a:t>The time it takes to get from </a:t>
            </a:r>
            <a:r>
              <a:rPr lang="en-US" b="1" dirty="0" smtClean="0"/>
              <a:t>u</a:t>
            </a:r>
            <a:r>
              <a:rPr lang="en-US" dirty="0" smtClean="0"/>
              <a:t> to </a:t>
            </a:r>
            <a:r>
              <a:rPr lang="en-US" b="1" dirty="0" smtClean="0"/>
              <a:t>v</a:t>
            </a:r>
            <a:r>
              <a:rPr lang="en-US" dirty="0" smtClean="0"/>
              <a:t> depends on </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cxnSp>
        <p:nvCxnSpPr>
          <p:cNvPr id="7" name="Straight Connector 6"/>
          <p:cNvCxnSpPr/>
          <p:nvPr/>
        </p:nvCxnSpPr>
        <p:spPr>
          <a:xfrm>
            <a:off x="4500562" y="3952372"/>
            <a:ext cx="220980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495800" y="3961250"/>
            <a:ext cx="14054" cy="212472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479133" y="6085972"/>
            <a:ext cx="223122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AutoShape 2" descr="File:Prusa i3 MK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78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4236"/>
          <a:stretch/>
        </p:blipFill>
        <p:spPr bwMode="auto">
          <a:xfrm>
            <a:off x="3962400" y="2855558"/>
            <a:ext cx="3724275" cy="385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4572000" y="2981325"/>
            <a:ext cx="2281238" cy="95753"/>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91114" y="3698935"/>
            <a:ext cx="40688" cy="175260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953000" y="5114925"/>
            <a:ext cx="1371600" cy="106680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294021027"/>
              </p:ext>
            </p:extLst>
          </p:nvPr>
        </p:nvGraphicFramePr>
        <p:xfrm>
          <a:off x="6654800" y="2406590"/>
          <a:ext cx="965200" cy="403225"/>
        </p:xfrm>
        <a:graphic>
          <a:graphicData uri="http://schemas.openxmlformats.org/presentationml/2006/ole">
            <mc:AlternateContent xmlns:mc="http://schemas.openxmlformats.org/markup-compatibility/2006">
              <mc:Choice xmlns:v="urn:schemas-microsoft-com:vml" Requires="v">
                <p:oleObj spid="_x0000_s207885" name="Equation" r:id="rId7" imgW="812520" imgH="368280" progId="Equation.DSMT4">
                  <p:embed/>
                </p:oleObj>
              </mc:Choice>
              <mc:Fallback>
                <p:oleObj name="Equation" r:id="rId7" imgW="812520" imgH="368280" progId="Equation.DSMT4">
                  <p:embed/>
                  <p:pic>
                    <p:nvPicPr>
                      <p:cNvPr id="0" name="Object 23"/>
                      <p:cNvPicPr>
                        <a:picLocks noChangeAspect="1" noChangeArrowheads="1"/>
                      </p:cNvPicPr>
                      <p:nvPr/>
                    </p:nvPicPr>
                    <p:blipFill>
                      <a:blip r:embed="rId8"/>
                      <a:srcRect/>
                      <a:stretch>
                        <a:fillRect/>
                      </a:stretch>
                    </p:blipFill>
                    <p:spPr bwMode="auto">
                      <a:xfrm>
                        <a:off x="6654800" y="2406590"/>
                        <a:ext cx="965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7772400" y="5638800"/>
            <a:ext cx="1277914" cy="369332"/>
          </a:xfrm>
          <a:prstGeom prst="rect">
            <a:avLst/>
          </a:prstGeom>
        </p:spPr>
        <p:txBody>
          <a:bodyPr wrap="none">
            <a:spAutoFit/>
          </a:bodyPr>
          <a:lstStyle/>
          <a:p>
            <a:r>
              <a:rPr lang="en-CA" dirty="0">
                <a:solidFill>
                  <a:schemeClr val="bg1"/>
                </a:solidFill>
                <a:latin typeface="Cambria" panose="02040503050406030204" pitchFamily="18" charset="0"/>
                <a:ea typeface="Cambria" panose="02040503050406030204" pitchFamily="18" charset="0"/>
              </a:rPr>
              <a:t>Josef </a:t>
            </a:r>
            <a:r>
              <a:rPr lang="en-CA" dirty="0" err="1">
                <a:solidFill>
                  <a:schemeClr val="bg1"/>
                </a:solidFill>
                <a:latin typeface="Cambria" panose="02040503050406030204" pitchFamily="18" charset="0"/>
                <a:ea typeface="Cambria" panose="02040503050406030204" pitchFamily="18" charset="0"/>
              </a:rPr>
              <a:t>Prusa</a:t>
            </a:r>
            <a:endParaRPr lang="en-CA" dirty="0">
              <a:solidFill>
                <a:schemeClr val="bg1"/>
              </a:solidFill>
              <a:latin typeface="Cambria" panose="02040503050406030204" pitchFamily="18" charset="0"/>
              <a:ea typeface="Cambria" panose="02040503050406030204" pitchFamily="18" charset="0"/>
            </a:endParaRPr>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33735539"/>
      </p:ext>
    </p:extLst>
  </p:cSld>
  <p:clrMapOvr>
    <a:masterClrMapping/>
  </p:clrMapOvr>
  <mc:AlternateContent xmlns:mc="http://schemas.openxmlformats.org/markup-compatibility/2006">
    <mc:Choice xmlns:p14="http://schemas.microsoft.com/office/powerpoint/2010/main" Requires="p14">
      <p:transition spd="slow" p14:dur="2000" advTm="73123"/>
    </mc:Choice>
    <mc:Fallback>
      <p:transition spd="slow" advTm="7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In this course,</a:t>
            </a:r>
          </a:p>
          <a:p>
            <a:pPr marL="0" indent="0">
              <a:buNone/>
            </a:pPr>
            <a:r>
              <a:rPr lang="en-US" dirty="0"/>
              <a:t>	</a:t>
            </a:r>
            <a:r>
              <a:rPr lang="en-US" dirty="0" smtClean="0"/>
              <a:t>we will almost exclusively use the 2-norm</a:t>
            </a:r>
          </a:p>
          <a:p>
            <a:pPr lvl="1"/>
            <a:r>
              <a:rPr lang="en-US" dirty="0" smtClean="0"/>
              <a:t>However, there are scenarios where engineers will use</a:t>
            </a:r>
            <a:br>
              <a:rPr lang="en-US" dirty="0" smtClean="0"/>
            </a:br>
            <a:r>
              <a:rPr lang="en-US" dirty="0" smtClean="0"/>
              <a:t>other, and more suitable, norms</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0255153"/>
      </p:ext>
    </p:extLst>
  </p:cSld>
  <p:clrMapOvr>
    <a:masterClrMapping/>
  </p:clrMapOvr>
  <mc:AlternateContent xmlns:mc="http://schemas.openxmlformats.org/markup-compatibility/2006">
    <mc:Choice xmlns:p14="http://schemas.microsoft.com/office/powerpoint/2010/main" Requires="p14">
      <p:transition spd="slow" p14:dur="2000" advTm="17715"/>
    </mc:Choice>
    <mc:Fallback>
      <p:transition spd="slow" advTm="1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Are aware </a:t>
            </a:r>
            <a:r>
              <a:rPr lang="en-US" dirty="0" smtClean="0"/>
              <a:t>of the 1- and infinity-norms</a:t>
            </a:r>
            <a:endParaRPr lang="en-US" dirty="0" smtClean="0"/>
          </a:p>
          <a:p>
            <a:pPr lvl="1"/>
            <a:r>
              <a:rPr lang="en-US" dirty="0" smtClean="0"/>
              <a:t>Understand they have properties similar to the 2-norm</a:t>
            </a:r>
            <a:endParaRPr lang="en-US" dirty="0" smtClean="0"/>
          </a:p>
          <a:p>
            <a:pPr lvl="1"/>
            <a:r>
              <a:rPr lang="en-US" dirty="0" smtClean="0"/>
              <a:t>Are aware that there are applications of other norms</a:t>
            </a:r>
            <a:endParaRPr lang="en-US"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9115"/>
    </mc:Choice>
    <mc:Fallback>
      <p:transition spd="slow" advTm="2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13.8"/>
</p:tagLst>
</file>

<file path=ppt/tags/tag2.xml><?xml version="1.0" encoding="utf-8"?>
<p:tagLst xmlns:a="http://schemas.openxmlformats.org/drawingml/2006/main" xmlns:r="http://schemas.openxmlformats.org/officeDocument/2006/relationships" xmlns:p="http://schemas.openxmlformats.org/presentationml/2006/main">
  <p:tag name="TIMING" val="|6.3|23.5|12"/>
</p:tagLst>
</file>

<file path=ppt/tags/tag3.xml><?xml version="1.0" encoding="utf-8"?>
<p:tagLst xmlns:a="http://schemas.openxmlformats.org/drawingml/2006/main" xmlns:r="http://schemas.openxmlformats.org/officeDocument/2006/relationships" xmlns:p="http://schemas.openxmlformats.org/presentationml/2006/main">
  <p:tag name="TIMING" val="|8.2|24.1|47.3|34.1"/>
</p:tagLst>
</file>

<file path=ppt/tags/tag4.xml><?xml version="1.0" encoding="utf-8"?>
<p:tagLst xmlns:a="http://schemas.openxmlformats.org/drawingml/2006/main" xmlns:r="http://schemas.openxmlformats.org/officeDocument/2006/relationships" xmlns:p="http://schemas.openxmlformats.org/presentationml/2006/main">
  <p:tag name="TIMING" val="|8.9|12.7|18.8|9.7|14"/>
</p:tagLst>
</file>

<file path=ppt/tags/tag5.xml><?xml version="1.0" encoding="utf-8"?>
<p:tagLst xmlns:a="http://schemas.openxmlformats.org/drawingml/2006/main" xmlns:r="http://schemas.openxmlformats.org/officeDocument/2006/relationships" xmlns:p="http://schemas.openxmlformats.org/presentationml/2006/main">
  <p:tag name="TIMING" val="|18.9|3.8|3.9|19.9"/>
</p:tagLst>
</file>

<file path=ppt/tags/tag6.xml><?xml version="1.0" encoding="utf-8"?>
<p:tagLst xmlns:a="http://schemas.openxmlformats.org/drawingml/2006/main" xmlns:r="http://schemas.openxmlformats.org/officeDocument/2006/relationships" xmlns:p="http://schemas.openxmlformats.org/presentationml/2006/main">
  <p:tag name="TIMING" val="|11.1|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24677</TotalTime>
  <Words>411</Words>
  <Application>Microsoft Office PowerPoint</Application>
  <PresentationFormat>On-screen Show (4:3)</PresentationFormat>
  <Paragraphs>83</Paragraphs>
  <Slides>13</Slides>
  <Notes>0</Notes>
  <HiddenSlides>0</HiddenSlides>
  <MMClips>13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Office Theme</vt:lpstr>
      <vt:lpstr>Equation</vt:lpstr>
      <vt:lpstr>4.2 Other norms for finite-dimensional vectors</vt:lpstr>
      <vt:lpstr>Introduction</vt:lpstr>
      <vt:lpstr>Norms of vectors</vt:lpstr>
      <vt:lpstr>Norms of vectors</vt:lpstr>
      <vt:lpstr>Norms of vectors</vt:lpstr>
      <vt:lpstr>Norms of vectors</vt:lpstr>
      <vt:lpstr>Norms of vectors</vt:lpstr>
      <vt:lpstr>Norms of vectors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495</cp:revision>
  <dcterms:created xsi:type="dcterms:W3CDTF">2020-04-30T19:27:29Z</dcterms:created>
  <dcterms:modified xsi:type="dcterms:W3CDTF">2020-09-29T06:19:47Z</dcterms:modified>
</cp:coreProperties>
</file>